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9"/>
  </p:notesMasterIdLst>
  <p:sldIdLst>
    <p:sldId id="256" r:id="rId3"/>
    <p:sldId id="262" r:id="rId4"/>
    <p:sldId id="258" r:id="rId5"/>
    <p:sldId id="263" r:id="rId6"/>
    <p:sldId id="259" r:id="rId7"/>
    <p:sldId id="261" r:id="rId8"/>
  </p:sldIdLst>
  <p:sldSz cx="12192000" cy="6858000"/>
  <p:notesSz cx="6858000" cy="9144000"/>
  <p:embeddedFontLst>
    <p:embeddedFont>
      <p:font typeface="Noto Sans Symbols" pitchFamily="2" charset="0"/>
      <p:regular r:id="rId10"/>
      <p:bold r:id="rId11"/>
    </p:embeddedFont>
    <p:embeddedFont>
      <p:font typeface="Proxima Nova Rg" panose="02000506030000020004" pitchFamily="2" charset="0"/>
      <p:regular r:id="rId12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iknhd/znQj1uhwkTdLfp9xxejU9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5" Type="http://schemas.openxmlformats.org/officeDocument/2006/relationships/slide" Target="slides/slide3.xml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-have you ever been at an event that you enjoyed you knew was a very valuable experience?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But if someone asks you, what do you say, how do you measure that?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-the current solutions are costly, dont address the diversity in tech</a:t>
            </a:r>
            <a:endParaRPr/>
          </a:p>
        </p:txBody>
      </p:sp>
      <p:sp>
        <p:nvSpPr>
          <p:cNvPr id="168" name="Google Shape;1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267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-have you ever been at an event that you enjoyed you knew was a very valuable experience?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But if someone asks you, what do you say, how do you measure that?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-the current solutions are costly, dont address the diversity in tech</a:t>
            </a:r>
            <a:endParaRPr/>
          </a:p>
        </p:txBody>
      </p:sp>
      <p:sp>
        <p:nvSpPr>
          <p:cNvPr id="168" name="Google Shape;16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9a378d5b0b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29a378d5b0b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88208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9a378d5b0b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29a378d5b0b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>
            <a:lvl1pPr lvl="0" algn="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20"/>
              <a:buNone/>
              <a:defRPr sz="1800" b="0">
                <a:solidFill>
                  <a:schemeClr val="lt1"/>
                </a:solidFill>
              </a:defRPr>
            </a:lvl1pPr>
            <a:lvl2pPr lvl="1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7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7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2400" b="0" i="0" u="none" strike="noStrike" cap="non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 rot="5400000">
            <a:off x="4672955" y="152760"/>
            <a:ext cx="3997828" cy="7796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 rot="5400000">
            <a:off x="7280577" y="2764621"/>
            <a:ext cx="5244126" cy="1326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 rot="5400000">
            <a:off x="3302436" y="276725"/>
            <a:ext cx="5079534" cy="6466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0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lt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0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0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131" name="Google Shape;131;p10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0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4" name="Google Shape;134;p10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9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9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p9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11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11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1"/>
          <p:cNvSpPr txBox="1"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>
            <a:lvl1pPr marL="457200" lvl="0" indent="-228600" algn="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body" idx="1"/>
          </p:nvPr>
        </p:nvSpPr>
        <p:spPr>
          <a:xfrm>
            <a:off x="2605374" y="2052116"/>
            <a:ext cx="389196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body" idx="2"/>
          </p:nvPr>
        </p:nvSpPr>
        <p:spPr>
          <a:xfrm>
            <a:off x="6666636" y="2052114"/>
            <a:ext cx="3894222" cy="3997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" name="Google Shape;51;p12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2200" b="0" cap="none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2"/>
          </p:nvPr>
        </p:nvSpPr>
        <p:spPr>
          <a:xfrm>
            <a:off x="2609285" y="2851331"/>
            <a:ext cx="3893623" cy="307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3"/>
          </p:nvPr>
        </p:nvSpPr>
        <p:spPr>
          <a:xfrm>
            <a:off x="6666634" y="2052115"/>
            <a:ext cx="3899798" cy="713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980"/>
              <a:buNone/>
              <a:defRPr sz="2200" b="0" cap="none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44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440"/>
              <a:buNone/>
              <a:defRPr sz="1600" b="1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4"/>
          </p:nvPr>
        </p:nvSpPr>
        <p:spPr>
          <a:xfrm>
            <a:off x="6666635" y="2851331"/>
            <a:ext cx="3899798" cy="3071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5120154" y="805818"/>
            <a:ext cx="5446278" cy="5244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147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20"/>
              <a:buChar char="▪"/>
              <a:defRPr/>
            </a:lvl1pPr>
            <a:lvl2pPr marL="914400" lvl="1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3pPr>
            <a:lvl4pPr marL="1828800" lvl="3" indent="-331469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4pPr>
            <a:lvl5pPr marL="2286000" lvl="4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5pPr>
            <a:lvl6pPr marL="2743200" lvl="5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6pPr>
            <a:lvl7pPr marL="3200400" lvl="6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7pPr>
            <a:lvl8pPr marL="3657600" lvl="7" indent="-33147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620"/>
              <a:buChar char="▪"/>
              <a:defRPr/>
            </a:lvl8pPr>
            <a:lvl9pPr marL="4114800" lvl="8" indent="-33147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620"/>
              <a:buChar char="▪"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2"/>
          </p:nvPr>
        </p:nvSpPr>
        <p:spPr>
          <a:xfrm>
            <a:off x="1970322" y="3186154"/>
            <a:ext cx="2664361" cy="2386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4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6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8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>
            <a:spLocks noGrp="1"/>
          </p:cNvSpPr>
          <p:nvPr>
            <p:ph type="pic" idx="2"/>
          </p:nvPr>
        </p:nvSpPr>
        <p:spPr>
          <a:xfrm>
            <a:off x="6747062" y="3229"/>
            <a:ext cx="4629734" cy="6858000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</p:sp>
      <p:sp>
        <p:nvSpPr>
          <p:cNvPr id="92" name="Google Shape;92;p17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10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1970322" y="3182928"/>
            <a:ext cx="3971874" cy="2386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2000"/>
            </a:lvl1pPr>
            <a:lvl2pPr marL="914400" lvl="1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26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108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1000"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6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6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0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6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6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003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40"/>
              <a:buFont typeface="Noto Sans Symbols"/>
              <a:buChar char="▪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861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26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7179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8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 txBox="1"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1" name="Google Shape;121;p8"/>
          <p:cNvSpPr txBox="1"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003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44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861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26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717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7179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08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8"/>
          <p:cNvSpPr txBox="1">
            <a:spLocks noGrp="1"/>
          </p:cNvSpPr>
          <p:nvPr>
            <p:ph type="dt" idx="10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75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8"/>
          <p:cNvSpPr txBox="1">
            <a:spLocks noGrp="1"/>
          </p:cNvSpPr>
          <p:nvPr>
            <p:ph type="ftr" idx="11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18275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4" name="Google Shape;124;p8"/>
          <p:cNvSpPr txBox="1">
            <a:spLocks noGrp="1"/>
          </p:cNvSpPr>
          <p:nvPr>
            <p:ph type="sldNum" idx="12"/>
          </p:nvPr>
        </p:nvSpPr>
        <p:spPr>
          <a:xfrm>
            <a:off x="158407" y="164592"/>
            <a:ext cx="636727" cy="32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u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u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u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u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u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u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u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u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u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5" name="Google Shape;125;p8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"/>
          <p:cNvSpPr/>
          <p:nvPr/>
        </p:nvSpPr>
        <p:spPr>
          <a:xfrm rot="-5400000">
            <a:off x="3678519" y="-1660968"/>
            <a:ext cx="5838229" cy="11188733"/>
          </a:xfrm>
          <a:custGeom>
            <a:avLst/>
            <a:gdLst/>
            <a:ahLst/>
            <a:cxnLst/>
            <a:rect l="l" t="t" r="r" b="b"/>
            <a:pathLst>
              <a:path w="7821919" h="6858000" extrusionOk="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4091F3">
                  <a:alpha val="0"/>
                </a:srgbClr>
              </a:gs>
              <a:gs pos="25000">
                <a:srgbClr val="4091F3">
                  <a:alpha val="0"/>
                </a:srgbClr>
              </a:gs>
              <a:gs pos="100000">
                <a:srgbClr val="4091F3">
                  <a:alpha val="74901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" name="Google Shape;142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"/>
          <p:cNvSpPr/>
          <p:nvPr/>
        </p:nvSpPr>
        <p:spPr>
          <a:xfrm>
            <a:off x="0" y="0"/>
            <a:ext cx="959909" cy="6858000"/>
          </a:xfrm>
          <a:prstGeom prst="rect">
            <a:avLst/>
          </a:prstGeom>
          <a:solidFill>
            <a:srgbClr val="2F3F4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"/>
          <p:cNvSpPr/>
          <p:nvPr/>
        </p:nvSpPr>
        <p:spPr>
          <a:xfrm>
            <a:off x="959910" y="0"/>
            <a:ext cx="7869544" cy="6858000"/>
          </a:xfrm>
          <a:custGeom>
            <a:avLst/>
            <a:gdLst/>
            <a:ahLst/>
            <a:cxnLst/>
            <a:rect l="l" t="t" r="r" b="b"/>
            <a:pathLst>
              <a:path w="7821919" h="6858000" extrusionOk="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1F282E">
                  <a:alpha val="0"/>
                </a:srgbClr>
              </a:gs>
              <a:gs pos="20000">
                <a:srgbClr val="1F282E">
                  <a:alpha val="0"/>
                </a:srgbClr>
              </a:gs>
              <a:gs pos="25996">
                <a:srgbClr val="1F2D29">
                  <a:alpha val="3921"/>
                </a:srgbClr>
              </a:gs>
              <a:gs pos="100000">
                <a:schemeClr val="dk2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"/>
          <p:cNvSpPr/>
          <p:nvPr/>
        </p:nvSpPr>
        <p:spPr>
          <a:xfrm>
            <a:off x="1547567" y="2282700"/>
            <a:ext cx="967148" cy="967148"/>
          </a:xfrm>
          <a:prstGeom prst="ellipse">
            <a:avLst/>
          </a:prstGeom>
          <a:gradFill>
            <a:gsLst>
              <a:gs pos="0">
                <a:srgbClr val="1F282E">
                  <a:alpha val="0"/>
                </a:srgbClr>
              </a:gs>
              <a:gs pos="100000">
                <a:srgbClr val="4091F3">
                  <a:alpha val="20784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"/>
          <p:cNvSpPr txBox="1">
            <a:spLocks noGrp="1"/>
          </p:cNvSpPr>
          <p:nvPr>
            <p:ph type="ctrTitle"/>
          </p:nvPr>
        </p:nvSpPr>
        <p:spPr>
          <a:xfrm>
            <a:off x="2193167" y="2590984"/>
            <a:ext cx="7369642" cy="360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400"/>
              <a:buFont typeface="Arial"/>
              <a:buNone/>
            </a:pPr>
            <a:r>
              <a:rPr lang="en-US" sz="7400"/>
              <a:t>ImpactDash</a:t>
            </a:r>
            <a:endParaRPr/>
          </a:p>
        </p:txBody>
      </p:sp>
      <p:sp>
        <p:nvSpPr>
          <p:cNvPr id="147" name="Google Shape;147;p1"/>
          <p:cNvSpPr txBox="1">
            <a:spLocks noGrp="1"/>
          </p:cNvSpPr>
          <p:nvPr>
            <p:ph type="subTitle" idx="1"/>
          </p:nvPr>
        </p:nvSpPr>
        <p:spPr>
          <a:xfrm>
            <a:off x="4070949" y="3929957"/>
            <a:ext cx="5197200" cy="5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b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520"/>
              <a:buNone/>
            </a:pPr>
            <a:r>
              <a:rPr lang="en-US" sz="2800"/>
              <a:t>How to measure your success?</a:t>
            </a:r>
            <a:endParaRPr sz="2800"/>
          </a:p>
        </p:txBody>
      </p:sp>
      <p:pic>
        <p:nvPicPr>
          <p:cNvPr id="148" name="Google Shape;14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01102" y="410733"/>
            <a:ext cx="2997005" cy="561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1557052" y="386048"/>
            <a:ext cx="964200" cy="964200"/>
          </a:xfrm>
          <a:prstGeom prst="ellipse">
            <a:avLst/>
          </a:prstGeom>
          <a:solidFill>
            <a:srgbClr val="B1D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2"/>
          <p:cNvPicPr preferRelativeResize="0"/>
          <p:nvPr/>
        </p:nvPicPr>
        <p:blipFill rotWithShape="1">
          <a:blip r:embed="rId3">
            <a:alphaModFix/>
          </a:blip>
          <a:srcRect l="-5890" t="-11450" r="5890" b="11450"/>
          <a:stretch/>
        </p:blipFill>
        <p:spPr>
          <a:xfrm>
            <a:off x="0" y="10510"/>
            <a:ext cx="121898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"/>
          <p:cNvSpPr txBox="1">
            <a:spLocks noGrp="1"/>
          </p:cNvSpPr>
          <p:nvPr>
            <p:ph type="title"/>
          </p:nvPr>
        </p:nvSpPr>
        <p:spPr>
          <a:xfrm>
            <a:off x="2089875" y="214149"/>
            <a:ext cx="7958400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2D29"/>
              </a:buClr>
              <a:buSzPts val="4400"/>
              <a:buFont typeface="Arial"/>
              <a:buNone/>
            </a:pPr>
            <a:r>
              <a:rPr lang="en-US" sz="4400" dirty="0">
                <a:solidFill>
                  <a:srgbClr val="1F2D29"/>
                </a:solidFill>
              </a:rPr>
              <a:t>code for impact</a:t>
            </a:r>
            <a:endParaRPr dirty="0"/>
          </a:p>
        </p:txBody>
      </p:sp>
      <p:sp>
        <p:nvSpPr>
          <p:cNvPr id="174" name="Google Shape;174;p2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rgbClr val="31474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"/>
          <p:cNvSpPr txBox="1">
            <a:spLocks noGrp="1"/>
          </p:cNvSpPr>
          <p:nvPr>
            <p:ph type="sldNum" idx="12"/>
          </p:nvPr>
        </p:nvSpPr>
        <p:spPr>
          <a:xfrm>
            <a:off x="11481432" y="6535192"/>
            <a:ext cx="636600" cy="322800"/>
          </a:xfrm>
          <a:prstGeom prst="rect">
            <a:avLst/>
          </a:prstGeom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/>
              <a:t>2</a:t>
            </a:fld>
            <a:endParaRPr sz="1400"/>
          </a:p>
        </p:txBody>
      </p:sp>
      <p:pic>
        <p:nvPicPr>
          <p:cNvPr id="2" name="Google Shape;223;p5">
            <a:extLst>
              <a:ext uri="{FF2B5EF4-FFF2-40B4-BE49-F238E27FC236}">
                <a16:creationId xmlns:a16="http://schemas.microsoft.com/office/drawing/2014/main" id="{BE33EF80-BBE2-7F3D-4721-73D83F51024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34539" y="6266209"/>
            <a:ext cx="1602088" cy="300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59;p4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9D987F16-2A7E-FA5B-467D-ED7B0B495CE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463276" y="1723667"/>
            <a:ext cx="7584999" cy="2830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61;p4">
            <a:extLst>
              <a:ext uri="{FF2B5EF4-FFF2-40B4-BE49-F238E27FC236}">
                <a16:creationId xmlns:a16="http://schemas.microsoft.com/office/drawing/2014/main" id="{062A89EB-74CC-970E-B14F-B5580EF859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081853" y="4611515"/>
            <a:ext cx="2966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Proxima Nova Rg"/>
                <a:ea typeface="Proxima Nova Rg"/>
                <a:cs typeface="Proxima Nova Rg"/>
                <a:sym typeface="Proxima Nova"/>
              </a:rPr>
              <a:t>Deborah Haar</a:t>
            </a:r>
            <a:endParaRPr sz="290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Proxima Nova Rg"/>
              <a:ea typeface="Proxima Nova Rg"/>
              <a:cs typeface="Proxima Nova Rg"/>
              <a:sym typeface="Proxima Nova"/>
            </a:endParaRPr>
          </a:p>
        </p:txBody>
      </p:sp>
      <p:sp>
        <p:nvSpPr>
          <p:cNvPr id="7" name="Google Shape;162;p4">
            <a:extLst>
              <a:ext uri="{FF2B5EF4-FFF2-40B4-BE49-F238E27FC236}">
                <a16:creationId xmlns:a16="http://schemas.microsoft.com/office/drawing/2014/main" id="{94203038-97E8-A83B-C245-0F6BD306702F}"/>
              </a:ext>
            </a:extLst>
          </p:cNvPr>
          <p:cNvSpPr txBox="1">
            <a:spLocks/>
          </p:cNvSpPr>
          <p:nvPr/>
        </p:nvSpPr>
        <p:spPr>
          <a:xfrm>
            <a:off x="3140791" y="5220865"/>
            <a:ext cx="2966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147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147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algn="just">
              <a:lnSpc>
                <a:spcPct val="115000"/>
              </a:lnSpc>
              <a:spcBef>
                <a:spcPts val="0"/>
              </a:spcBef>
              <a:buFont typeface="Noto Sans Symbols"/>
              <a:buNone/>
            </a:pPr>
            <a:r>
              <a:rPr lang="en-US" sz="2900">
                <a:latin typeface="Proxima Nova Rg"/>
                <a:ea typeface="Proxima Nova Rg"/>
                <a:cs typeface="Proxima Nova Rg"/>
                <a:sym typeface="Proxima Nova"/>
              </a:rPr>
              <a:t>Viktoria Mayer</a:t>
            </a:r>
          </a:p>
          <a:p>
            <a:pPr indent="0" algn="just">
              <a:lnSpc>
                <a:spcPct val="115000"/>
              </a:lnSpc>
              <a:spcBef>
                <a:spcPts val="0"/>
              </a:spcBef>
              <a:buFont typeface="Noto Sans Symbols"/>
              <a:buNone/>
            </a:pPr>
            <a:endParaRPr lang="en-US" sz="1600">
              <a:latin typeface="Proxima Nova Rg"/>
              <a:ea typeface="Proxima Nova Rg"/>
              <a:cs typeface="Proxima Nova Rg"/>
              <a:sym typeface="Proxima Nova"/>
            </a:endParaRPr>
          </a:p>
        </p:txBody>
      </p:sp>
      <p:sp>
        <p:nvSpPr>
          <p:cNvPr id="8" name="Google Shape;163;p4">
            <a:extLst>
              <a:ext uri="{FF2B5EF4-FFF2-40B4-BE49-F238E27FC236}">
                <a16:creationId xmlns:a16="http://schemas.microsoft.com/office/drawing/2014/main" id="{D7DC3101-1077-4DBA-8AFD-048F03D47A90}"/>
              </a:ext>
            </a:extLst>
          </p:cNvPr>
          <p:cNvSpPr txBox="1">
            <a:spLocks/>
          </p:cNvSpPr>
          <p:nvPr/>
        </p:nvSpPr>
        <p:spPr>
          <a:xfrm>
            <a:off x="4924828" y="4620840"/>
            <a:ext cx="2966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147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147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algn="just">
              <a:lnSpc>
                <a:spcPct val="115000"/>
              </a:lnSpc>
              <a:spcBef>
                <a:spcPts val="0"/>
              </a:spcBef>
              <a:buFont typeface="Noto Sans Symbols"/>
              <a:buNone/>
            </a:pPr>
            <a:r>
              <a:rPr lang="en-US" sz="2900">
                <a:latin typeface="Proxima Nova Rg"/>
                <a:ea typeface="Proxima Nova Rg"/>
                <a:cs typeface="Proxima Nova Rg"/>
                <a:sym typeface="Proxima Nova"/>
              </a:rPr>
              <a:t>Michael Huber</a:t>
            </a:r>
          </a:p>
          <a:p>
            <a:pPr indent="0" algn="just">
              <a:lnSpc>
                <a:spcPct val="115000"/>
              </a:lnSpc>
              <a:spcBef>
                <a:spcPts val="0"/>
              </a:spcBef>
              <a:buFont typeface="Noto Sans Symbols"/>
              <a:buNone/>
            </a:pPr>
            <a:endParaRPr lang="en-US" sz="1600">
              <a:latin typeface="Proxima Nova Rg"/>
              <a:ea typeface="Proxima Nova Rg"/>
              <a:cs typeface="Proxima Nova Rg"/>
              <a:sym typeface="Proxima Nova"/>
            </a:endParaRPr>
          </a:p>
        </p:txBody>
      </p:sp>
      <p:sp>
        <p:nvSpPr>
          <p:cNvPr id="9" name="Google Shape;164;p4">
            <a:extLst>
              <a:ext uri="{FF2B5EF4-FFF2-40B4-BE49-F238E27FC236}">
                <a16:creationId xmlns:a16="http://schemas.microsoft.com/office/drawing/2014/main" id="{887BDCF9-1001-E538-C10E-83A92418B3FA}"/>
              </a:ext>
            </a:extLst>
          </p:cNvPr>
          <p:cNvSpPr txBox="1">
            <a:spLocks/>
          </p:cNvSpPr>
          <p:nvPr/>
        </p:nvSpPr>
        <p:spPr>
          <a:xfrm>
            <a:off x="6507241" y="5215414"/>
            <a:ext cx="3541034" cy="933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147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147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algn="just">
              <a:lnSpc>
                <a:spcPct val="115000"/>
              </a:lnSpc>
              <a:spcBef>
                <a:spcPts val="0"/>
              </a:spcBef>
              <a:buFont typeface="Noto Sans Symbols"/>
              <a:buNone/>
            </a:pPr>
            <a:r>
              <a:rPr lang="en-US" sz="4500" dirty="0">
                <a:latin typeface="Proxima Nova Rg"/>
                <a:ea typeface="Proxima Nova Rg"/>
                <a:cs typeface="Proxima Nova Rg"/>
                <a:sym typeface="Proxima Nova"/>
              </a:rPr>
              <a:t>Mirela </a:t>
            </a:r>
            <a:r>
              <a:rPr lang="en-US" sz="4500" dirty="0" err="1">
                <a:latin typeface="Proxima Nova Rg"/>
                <a:ea typeface="Proxima Nova Rg"/>
                <a:cs typeface="Proxima Nova Rg"/>
                <a:sym typeface="Proxima Nova"/>
              </a:rPr>
              <a:t>Christescu</a:t>
            </a:r>
            <a:endParaRPr lang="en-US" sz="4500" dirty="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indent="0" algn="just">
              <a:lnSpc>
                <a:spcPct val="115000"/>
              </a:lnSpc>
              <a:spcBef>
                <a:spcPts val="0"/>
              </a:spcBef>
              <a:buFont typeface="Noto Sans Symbols"/>
              <a:buNone/>
            </a:pPr>
            <a:endParaRPr lang="en-US" sz="1600" dirty="0">
              <a:latin typeface="Proxima Nova Rg"/>
              <a:ea typeface="Proxima Nova Rg"/>
              <a:cs typeface="Proxima Nova Rg"/>
              <a:sym typeface="Proxima Nova"/>
            </a:endParaRPr>
          </a:p>
        </p:txBody>
      </p:sp>
      <p:sp>
        <p:nvSpPr>
          <p:cNvPr id="10" name="Google Shape;165;p4">
            <a:extLst>
              <a:ext uri="{FF2B5EF4-FFF2-40B4-BE49-F238E27FC236}">
                <a16:creationId xmlns:a16="http://schemas.microsoft.com/office/drawing/2014/main" id="{A227BD86-5E85-F870-2871-8D469E894846}"/>
              </a:ext>
            </a:extLst>
          </p:cNvPr>
          <p:cNvSpPr txBox="1">
            <a:spLocks/>
          </p:cNvSpPr>
          <p:nvPr/>
        </p:nvSpPr>
        <p:spPr>
          <a:xfrm>
            <a:off x="8040853" y="4553965"/>
            <a:ext cx="2966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147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1469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1470" algn="l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1470" algn="l" rtl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/>
              </a:buClr>
              <a:buSzPts val="162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algn="just">
              <a:lnSpc>
                <a:spcPct val="115000"/>
              </a:lnSpc>
              <a:spcBef>
                <a:spcPts val="0"/>
              </a:spcBef>
              <a:buFont typeface="Noto Sans Symbols"/>
              <a:buNone/>
            </a:pPr>
            <a:r>
              <a:rPr lang="en-US" sz="2900">
                <a:latin typeface="Proxima Nova Rg"/>
                <a:ea typeface="Proxima Nova Rg"/>
                <a:cs typeface="Proxima Nova Rg"/>
                <a:sym typeface="Proxima Nova"/>
              </a:rPr>
              <a:t>Anne Estoppey</a:t>
            </a:r>
          </a:p>
          <a:p>
            <a:pPr indent="0" algn="just">
              <a:lnSpc>
                <a:spcPct val="115000"/>
              </a:lnSpc>
              <a:spcBef>
                <a:spcPts val="0"/>
              </a:spcBef>
              <a:buFont typeface="Noto Sans Symbols"/>
              <a:buNone/>
            </a:pPr>
            <a:endParaRPr lang="en-US" sz="1600">
              <a:latin typeface="Proxima Nova Rg"/>
              <a:ea typeface="Proxima Nova Rg"/>
              <a:cs typeface="Proxima Nova Rg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165729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1557052" y="386048"/>
            <a:ext cx="964200" cy="964200"/>
          </a:xfrm>
          <a:prstGeom prst="ellipse">
            <a:avLst/>
          </a:prstGeom>
          <a:solidFill>
            <a:srgbClr val="B1D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2"/>
          <p:cNvPicPr preferRelativeResize="0"/>
          <p:nvPr/>
        </p:nvPicPr>
        <p:blipFill rotWithShape="1">
          <a:blip r:embed="rId3">
            <a:alphaModFix/>
          </a:blip>
          <a:srcRect l="-5890" t="-11450" r="5890" b="11450"/>
          <a:stretch/>
        </p:blipFill>
        <p:spPr>
          <a:xfrm>
            <a:off x="0" y="291585"/>
            <a:ext cx="1218986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"/>
          <p:cNvSpPr txBox="1">
            <a:spLocks noGrp="1"/>
          </p:cNvSpPr>
          <p:nvPr>
            <p:ph type="title"/>
          </p:nvPr>
        </p:nvSpPr>
        <p:spPr>
          <a:xfrm>
            <a:off x="2089875" y="214149"/>
            <a:ext cx="7958400" cy="8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2D29"/>
              </a:buClr>
              <a:buSzPts val="4400"/>
              <a:buFont typeface="Arial"/>
              <a:buNone/>
            </a:pPr>
            <a:r>
              <a:rPr lang="en-US" sz="4400" dirty="0">
                <a:solidFill>
                  <a:srgbClr val="1F2D29"/>
                </a:solidFill>
              </a:rPr>
              <a:t>problem to solve </a:t>
            </a:r>
            <a:endParaRPr dirty="0"/>
          </a:p>
        </p:txBody>
      </p:sp>
      <p:sp>
        <p:nvSpPr>
          <p:cNvPr id="174" name="Google Shape;174;p2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rgbClr val="31474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"/>
          <p:cNvSpPr txBox="1">
            <a:spLocks noGrp="1"/>
          </p:cNvSpPr>
          <p:nvPr>
            <p:ph type="body" idx="1"/>
          </p:nvPr>
        </p:nvSpPr>
        <p:spPr>
          <a:xfrm>
            <a:off x="2089875" y="1522147"/>
            <a:ext cx="8704200" cy="4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dirty="0">
                <a:latin typeface="Proxima Nova Rg"/>
                <a:ea typeface="Proxima Nova Rg"/>
                <a:cs typeface="Proxima Nova Rg"/>
                <a:sym typeface="Proxima Nova"/>
              </a:rPr>
              <a:t>lack of tailored metrics</a:t>
            </a:r>
            <a:endParaRPr sz="2900" dirty="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US" sz="2900" dirty="0">
                <a:latin typeface="Proxima Nova Rg"/>
                <a:ea typeface="Proxima Nova Rg"/>
                <a:cs typeface="Proxima Nova Rg"/>
                <a:sym typeface="Proxima Nova"/>
              </a:rPr>
              <a:t>difficulties in collecting the necessary data</a:t>
            </a:r>
            <a:endParaRPr sz="2900" dirty="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dirty="0">
                <a:latin typeface="Proxima Nova Rg"/>
                <a:ea typeface="Proxima Nova Rg"/>
                <a:cs typeface="Proxima Nova Rg"/>
                <a:sym typeface="Proxima Nova"/>
              </a:rPr>
              <a:t>analyze and visualize data in a meaningful way</a:t>
            </a:r>
            <a:endParaRPr sz="2900" dirty="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7931"/>
              <a:buFont typeface="Arial"/>
              <a:buNone/>
            </a:pPr>
            <a:r>
              <a:rPr lang="en-US" sz="2900" dirty="0">
                <a:latin typeface="Proxima Nova Rg"/>
                <a:ea typeface="Proxima Nova Rg"/>
                <a:cs typeface="Proxima Nova Rg"/>
                <a:sym typeface="Proxima Nova"/>
              </a:rPr>
              <a:t>support decision-making with data and information</a:t>
            </a:r>
            <a:endParaRPr sz="2900" dirty="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900" dirty="0">
              <a:latin typeface="Proxima Nova Rg"/>
              <a:ea typeface="Proxima Nova Rg"/>
              <a:cs typeface="Proxima Nova Rg"/>
              <a:sym typeface="Proxima Nova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Proxima Nova Rg"/>
              <a:ea typeface="Proxima Nova Rg"/>
              <a:cs typeface="Proxima Nova Rg"/>
              <a:sym typeface="Proxima Nova"/>
            </a:endParaRPr>
          </a:p>
        </p:txBody>
      </p:sp>
      <p:sp>
        <p:nvSpPr>
          <p:cNvPr id="177" name="Google Shape;177;p2"/>
          <p:cNvSpPr txBox="1">
            <a:spLocks noGrp="1"/>
          </p:cNvSpPr>
          <p:nvPr>
            <p:ph type="sldNum" idx="12"/>
          </p:nvPr>
        </p:nvSpPr>
        <p:spPr>
          <a:xfrm>
            <a:off x="11481432" y="6535192"/>
            <a:ext cx="636600" cy="322800"/>
          </a:xfrm>
          <a:prstGeom prst="rect">
            <a:avLst/>
          </a:prstGeom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/>
              <a:t>3</a:t>
            </a:fld>
            <a:endParaRPr sz="1400"/>
          </a:p>
        </p:txBody>
      </p:sp>
      <p:pic>
        <p:nvPicPr>
          <p:cNvPr id="2" name="Google Shape;223;p5">
            <a:extLst>
              <a:ext uri="{FF2B5EF4-FFF2-40B4-BE49-F238E27FC236}">
                <a16:creationId xmlns:a16="http://schemas.microsoft.com/office/drawing/2014/main" id="{BE33EF80-BBE2-7F3D-4721-73D83F51024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34539" y="6266209"/>
            <a:ext cx="1602088" cy="300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9a378d5b0b_0_33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29a378d5b0b_0_33"/>
          <p:cNvSpPr/>
          <p:nvPr/>
        </p:nvSpPr>
        <p:spPr>
          <a:xfrm>
            <a:off x="1557052" y="386048"/>
            <a:ext cx="964200" cy="964200"/>
          </a:xfrm>
          <a:prstGeom prst="ellipse">
            <a:avLst/>
          </a:prstGeom>
          <a:solidFill>
            <a:srgbClr val="B1D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g29a378d5b0b_0_33"/>
          <p:cNvPicPr preferRelativeResize="0"/>
          <p:nvPr/>
        </p:nvPicPr>
        <p:blipFill rotWithShape="1">
          <a:blip r:embed="rId3">
            <a:alphaModFix/>
          </a:blip>
          <a:srcRect l="-5890" t="-11450" r="5890" b="11450"/>
          <a:stretch/>
        </p:blipFill>
        <p:spPr>
          <a:xfrm>
            <a:off x="2168775" y="146525"/>
            <a:ext cx="12189866" cy="6858000"/>
          </a:xfrm>
          <a:prstGeom prst="rect">
            <a:avLst/>
          </a:prstGeom>
          <a:noFill/>
          <a:ln>
            <a:noFill/>
          </a:ln>
          <a:effectLst>
            <a:reflection endPos="30000" dist="38100" dir="5400000" fadeDir="5400012" sy="-100000" algn="bl" rotWithShape="0"/>
          </a:effectLst>
        </p:spPr>
      </p:pic>
      <p:sp>
        <p:nvSpPr>
          <p:cNvPr id="185" name="Google Shape;185;g29a378d5b0b_0_33"/>
          <p:cNvSpPr txBox="1">
            <a:spLocks noGrp="1"/>
          </p:cNvSpPr>
          <p:nvPr>
            <p:ph type="title"/>
          </p:nvPr>
        </p:nvSpPr>
        <p:spPr>
          <a:xfrm>
            <a:off x="2116800" y="386050"/>
            <a:ext cx="7958400" cy="10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F2D29"/>
              </a:buClr>
              <a:buSzPct val="100000"/>
              <a:buFont typeface="Arial"/>
              <a:buNone/>
            </a:pPr>
            <a:endParaRPr sz="4400">
              <a:solidFill>
                <a:srgbClr val="1F2D2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F2D29"/>
              </a:buClr>
              <a:buSzPct val="100000"/>
              <a:buFont typeface="Arial"/>
              <a:buNone/>
            </a:pPr>
            <a:endParaRPr sz="4400">
              <a:solidFill>
                <a:srgbClr val="1F2D2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F2D29"/>
              </a:buClr>
              <a:buSzPct val="100000"/>
              <a:buFont typeface="Arial"/>
              <a:buNone/>
            </a:pPr>
            <a:r>
              <a:rPr lang="en-US" sz="4400">
                <a:solidFill>
                  <a:srgbClr val="1F2D29"/>
                </a:solidFill>
              </a:rPr>
              <a:t>solution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2D29"/>
              </a:buClr>
              <a:buSzPct val="129411"/>
              <a:buFont typeface="Arial"/>
              <a:buNone/>
            </a:pPr>
            <a:endParaRPr b="1"/>
          </a:p>
        </p:txBody>
      </p:sp>
      <p:sp>
        <p:nvSpPr>
          <p:cNvPr id="186" name="Google Shape;186;g29a378d5b0b_0_33"/>
          <p:cNvSpPr/>
          <p:nvPr/>
        </p:nvSpPr>
        <p:spPr>
          <a:xfrm>
            <a:off x="0" y="0"/>
            <a:ext cx="964200" cy="6858000"/>
          </a:xfrm>
          <a:prstGeom prst="rect">
            <a:avLst/>
          </a:prstGeom>
          <a:solidFill>
            <a:srgbClr val="31474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29a378d5b0b_0_33"/>
          <p:cNvSpPr txBox="1">
            <a:spLocks noGrp="1"/>
          </p:cNvSpPr>
          <p:nvPr>
            <p:ph type="sldNum" idx="12"/>
          </p:nvPr>
        </p:nvSpPr>
        <p:spPr>
          <a:xfrm>
            <a:off x="11481432" y="6535192"/>
            <a:ext cx="636600" cy="322800"/>
          </a:xfrm>
          <a:prstGeom prst="rect">
            <a:avLst/>
          </a:prstGeom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/>
              <a:t>4</a:t>
            </a:fld>
            <a:endParaRPr sz="1400"/>
          </a:p>
        </p:txBody>
      </p:sp>
      <p:sp>
        <p:nvSpPr>
          <p:cNvPr id="189" name="Google Shape;189;g29a378d5b0b_0_33"/>
          <p:cNvSpPr txBox="1"/>
          <p:nvPr/>
        </p:nvSpPr>
        <p:spPr>
          <a:xfrm>
            <a:off x="1951900" y="5164025"/>
            <a:ext cx="8853900" cy="11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316007-CC97-C43B-5B21-0EC1BC5251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1899" y="1074615"/>
            <a:ext cx="7995023" cy="555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28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9a378d5b0b_0_33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29a378d5b0b_0_33"/>
          <p:cNvSpPr/>
          <p:nvPr/>
        </p:nvSpPr>
        <p:spPr>
          <a:xfrm>
            <a:off x="1557052" y="386048"/>
            <a:ext cx="964200" cy="964200"/>
          </a:xfrm>
          <a:prstGeom prst="ellipse">
            <a:avLst/>
          </a:prstGeom>
          <a:solidFill>
            <a:srgbClr val="B1D2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g29a378d5b0b_0_33"/>
          <p:cNvPicPr preferRelativeResize="0"/>
          <p:nvPr/>
        </p:nvPicPr>
        <p:blipFill rotWithShape="1">
          <a:blip r:embed="rId3">
            <a:alphaModFix/>
          </a:blip>
          <a:srcRect l="-5890" t="-11450" r="5890" b="11450"/>
          <a:stretch/>
        </p:blipFill>
        <p:spPr>
          <a:xfrm>
            <a:off x="2168775" y="146525"/>
            <a:ext cx="12189866" cy="6858000"/>
          </a:xfrm>
          <a:prstGeom prst="rect">
            <a:avLst/>
          </a:prstGeom>
          <a:noFill/>
          <a:ln>
            <a:noFill/>
          </a:ln>
          <a:effectLst>
            <a:reflection endPos="30000" dist="38100" dir="5400000" fadeDir="5400012" sy="-100000" algn="bl" rotWithShape="0"/>
          </a:effectLst>
        </p:spPr>
      </p:pic>
      <p:sp>
        <p:nvSpPr>
          <p:cNvPr id="185" name="Google Shape;185;g29a378d5b0b_0_33"/>
          <p:cNvSpPr txBox="1">
            <a:spLocks noGrp="1"/>
          </p:cNvSpPr>
          <p:nvPr>
            <p:ph type="title"/>
          </p:nvPr>
        </p:nvSpPr>
        <p:spPr>
          <a:xfrm>
            <a:off x="2116800" y="386050"/>
            <a:ext cx="7958400" cy="10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F2D29"/>
              </a:buClr>
              <a:buSzPct val="100000"/>
              <a:buFont typeface="Arial"/>
              <a:buNone/>
            </a:pPr>
            <a:endParaRPr sz="4400">
              <a:solidFill>
                <a:srgbClr val="1F2D2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F2D29"/>
              </a:buClr>
              <a:buSzPct val="100000"/>
              <a:buFont typeface="Arial"/>
              <a:buNone/>
            </a:pPr>
            <a:endParaRPr sz="4400">
              <a:solidFill>
                <a:srgbClr val="1F2D2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F2D29"/>
              </a:buClr>
              <a:buSzPct val="100000"/>
              <a:buFont typeface="Arial"/>
              <a:buNone/>
            </a:pPr>
            <a:r>
              <a:rPr lang="en-US" sz="4400">
                <a:solidFill>
                  <a:srgbClr val="1F2D29"/>
                </a:solidFill>
              </a:rPr>
              <a:t>solution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2D29"/>
              </a:buClr>
              <a:buSzPct val="129411"/>
              <a:buFont typeface="Arial"/>
              <a:buNone/>
            </a:pPr>
            <a:endParaRPr b="1"/>
          </a:p>
        </p:txBody>
      </p:sp>
      <p:sp>
        <p:nvSpPr>
          <p:cNvPr id="186" name="Google Shape;186;g29a378d5b0b_0_33"/>
          <p:cNvSpPr/>
          <p:nvPr/>
        </p:nvSpPr>
        <p:spPr>
          <a:xfrm>
            <a:off x="0" y="0"/>
            <a:ext cx="964200" cy="6858000"/>
          </a:xfrm>
          <a:prstGeom prst="rect">
            <a:avLst/>
          </a:prstGeom>
          <a:solidFill>
            <a:srgbClr val="31474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29a378d5b0b_0_33"/>
          <p:cNvSpPr txBox="1">
            <a:spLocks noGrp="1"/>
          </p:cNvSpPr>
          <p:nvPr>
            <p:ph type="sldNum" idx="12"/>
          </p:nvPr>
        </p:nvSpPr>
        <p:spPr>
          <a:xfrm>
            <a:off x="11481432" y="6535192"/>
            <a:ext cx="636600" cy="322800"/>
          </a:xfrm>
          <a:prstGeom prst="rect">
            <a:avLst/>
          </a:prstGeom>
        </p:spPr>
        <p:txBody>
          <a:bodyPr spcFirstLastPara="1" wrap="square" lIns="91425" tIns="45700" rIns="4570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/>
              <a:t>5</a:t>
            </a:fld>
            <a:endParaRPr sz="1400"/>
          </a:p>
        </p:txBody>
      </p:sp>
      <p:sp>
        <p:nvSpPr>
          <p:cNvPr id="189" name="Google Shape;189;g29a378d5b0b_0_33"/>
          <p:cNvSpPr txBox="1"/>
          <p:nvPr/>
        </p:nvSpPr>
        <p:spPr>
          <a:xfrm>
            <a:off x="1951900" y="5164025"/>
            <a:ext cx="8853900" cy="11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F8116B-2BBA-A17D-AD30-D4B1521AF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8512" y="302378"/>
            <a:ext cx="4726397" cy="61695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5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5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5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dk2">
              <a:alpha val="91764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5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5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6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◤</a:t>
            </a:r>
            <a:endParaRPr sz="2400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5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5"/>
          <p:cNvSpPr/>
          <p:nvPr/>
        </p:nvSpPr>
        <p:spPr>
          <a:xfrm rot="-5400000">
            <a:off x="3678519" y="-1660968"/>
            <a:ext cx="5838229" cy="11188733"/>
          </a:xfrm>
          <a:custGeom>
            <a:avLst/>
            <a:gdLst/>
            <a:ahLst/>
            <a:cxnLst/>
            <a:rect l="l" t="t" r="r" b="b"/>
            <a:pathLst>
              <a:path w="7821919" h="6858000" extrusionOk="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4091F3">
                  <a:alpha val="0"/>
                </a:srgbClr>
              </a:gs>
              <a:gs pos="25000">
                <a:srgbClr val="4091F3">
                  <a:alpha val="0"/>
                </a:srgbClr>
              </a:gs>
              <a:gs pos="100000">
                <a:srgbClr val="4091F3">
                  <a:alpha val="74901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1218986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5"/>
          <p:cNvSpPr/>
          <p:nvPr/>
        </p:nvSpPr>
        <p:spPr>
          <a:xfrm>
            <a:off x="0" y="0"/>
            <a:ext cx="959909" cy="6858000"/>
          </a:xfrm>
          <a:prstGeom prst="rect">
            <a:avLst/>
          </a:prstGeom>
          <a:solidFill>
            <a:srgbClr val="2F3F4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5"/>
          <p:cNvSpPr/>
          <p:nvPr/>
        </p:nvSpPr>
        <p:spPr>
          <a:xfrm>
            <a:off x="959910" y="0"/>
            <a:ext cx="7869544" cy="6858000"/>
          </a:xfrm>
          <a:custGeom>
            <a:avLst/>
            <a:gdLst/>
            <a:ahLst/>
            <a:cxnLst/>
            <a:rect l="l" t="t" r="r" b="b"/>
            <a:pathLst>
              <a:path w="7821919" h="6858000" extrusionOk="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1F282E">
                  <a:alpha val="0"/>
                </a:srgbClr>
              </a:gs>
              <a:gs pos="20000">
                <a:srgbClr val="1F282E">
                  <a:alpha val="0"/>
                </a:srgbClr>
              </a:gs>
              <a:gs pos="25996">
                <a:srgbClr val="1F2D29">
                  <a:alpha val="3921"/>
                </a:srgbClr>
              </a:gs>
              <a:gs pos="100000">
                <a:schemeClr val="dk2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5"/>
          <p:cNvSpPr/>
          <p:nvPr/>
        </p:nvSpPr>
        <p:spPr>
          <a:xfrm>
            <a:off x="1547567" y="2282700"/>
            <a:ext cx="967148" cy="967148"/>
          </a:xfrm>
          <a:prstGeom prst="ellipse">
            <a:avLst/>
          </a:prstGeom>
          <a:gradFill>
            <a:gsLst>
              <a:gs pos="0">
                <a:srgbClr val="1F282E">
                  <a:alpha val="0"/>
                </a:srgbClr>
              </a:gs>
              <a:gs pos="100000">
                <a:srgbClr val="4091F3">
                  <a:alpha val="20784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5"/>
          <p:cNvSpPr txBox="1">
            <a:spLocks noGrp="1"/>
          </p:cNvSpPr>
          <p:nvPr>
            <p:ph type="title"/>
          </p:nvPr>
        </p:nvSpPr>
        <p:spPr>
          <a:xfrm>
            <a:off x="2193167" y="2590984"/>
            <a:ext cx="7369642" cy="3608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Arial"/>
              <a:buNone/>
            </a:pPr>
            <a:r>
              <a:rPr lang="en-US" sz="8000"/>
              <a:t>Thank you!</a:t>
            </a:r>
            <a:br>
              <a:rPr lang="en-US" sz="8000"/>
            </a:br>
            <a:br>
              <a:rPr lang="en-US" sz="8000"/>
            </a:br>
            <a:endParaRPr sz="8000"/>
          </a:p>
        </p:txBody>
      </p:sp>
      <p:pic>
        <p:nvPicPr>
          <p:cNvPr id="223" name="Google Shape;223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334539" y="6266209"/>
            <a:ext cx="1602088" cy="300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dison">
  <a:themeElements>
    <a:clrScheme name="Madison">
      <a:dk1>
        <a:srgbClr val="000000"/>
      </a:dk1>
      <a:lt1>
        <a:srgbClr val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adison">
  <a:themeElements>
    <a:clrScheme name="Madison">
      <a:dk1>
        <a:srgbClr val="000000"/>
      </a:dk1>
      <a:lt1>
        <a:srgbClr val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159</Words>
  <Application>Microsoft Macintosh PowerPoint</Application>
  <PresentationFormat>Widescreen</PresentationFormat>
  <Paragraphs>40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Noto Sans Symbols</vt:lpstr>
      <vt:lpstr>Proxima Nova Rg</vt:lpstr>
      <vt:lpstr>Arial</vt:lpstr>
      <vt:lpstr>Madison</vt:lpstr>
      <vt:lpstr>Madison</vt:lpstr>
      <vt:lpstr>ImpactDash</vt:lpstr>
      <vt:lpstr>code for impact</vt:lpstr>
      <vt:lpstr>problem to solve </vt:lpstr>
      <vt:lpstr>  solution  </vt:lpstr>
      <vt:lpstr>  solution  </vt:lpstr>
      <vt:lpstr>Thank you!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ImpactDash</dc:title>
  <dc:creator>Viktória Mayer</dc:creator>
  <cp:lastModifiedBy>Viktória Mayer</cp:lastModifiedBy>
  <cp:revision>5</cp:revision>
  <dcterms:created xsi:type="dcterms:W3CDTF">2023-11-12T12:02:15Z</dcterms:created>
  <dcterms:modified xsi:type="dcterms:W3CDTF">2023-11-12T15:40:13Z</dcterms:modified>
</cp:coreProperties>
</file>